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4"/>
  </p:notesMasterIdLst>
  <p:sldIdLst>
    <p:sldId id="258" r:id="rId2"/>
    <p:sldId id="361" r:id="rId3"/>
    <p:sldId id="373" r:id="rId4"/>
    <p:sldId id="374" r:id="rId5"/>
    <p:sldId id="388" r:id="rId6"/>
    <p:sldId id="363" r:id="rId7"/>
    <p:sldId id="364" r:id="rId8"/>
    <p:sldId id="384" r:id="rId9"/>
    <p:sldId id="385" r:id="rId10"/>
    <p:sldId id="367" r:id="rId11"/>
    <p:sldId id="375" r:id="rId12"/>
    <p:sldId id="376" r:id="rId13"/>
    <p:sldId id="380" r:id="rId14"/>
    <p:sldId id="381" r:id="rId15"/>
    <p:sldId id="382" r:id="rId16"/>
    <p:sldId id="383" r:id="rId17"/>
    <p:sldId id="370" r:id="rId18"/>
    <p:sldId id="371" r:id="rId19"/>
    <p:sldId id="372" r:id="rId20"/>
    <p:sldId id="369" r:id="rId21"/>
    <p:sldId id="387" r:id="rId22"/>
    <p:sldId id="386" r:id="rId23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orient="horz" pos="695">
          <p15:clr>
            <a:srgbClr val="A4A3A4"/>
          </p15:clr>
        </p15:guide>
        <p15:guide id="3" orient="horz" pos="3990">
          <p15:clr>
            <a:srgbClr val="A4A3A4"/>
          </p15:clr>
        </p15:guide>
        <p15:guide id="4" orient="horz" pos="178">
          <p15:clr>
            <a:srgbClr val="A4A3A4"/>
          </p15:clr>
        </p15:guide>
        <p15:guide id="5" orient="horz" pos="2163">
          <p15:clr>
            <a:srgbClr val="A4A3A4"/>
          </p15:clr>
        </p15:guide>
        <p15:guide id="6" orient="horz" pos="874">
          <p15:clr>
            <a:srgbClr val="A4A3A4"/>
          </p15:clr>
        </p15:guide>
        <p15:guide id="7" orient="horz" pos="1044">
          <p15:clr>
            <a:srgbClr val="A4A3A4"/>
          </p15:clr>
        </p15:guide>
        <p15:guide id="8" orient="horz" pos="4156">
          <p15:clr>
            <a:srgbClr val="A4A3A4"/>
          </p15:clr>
        </p15:guide>
        <p15:guide id="9" orient="horz" pos="1217">
          <p15:clr>
            <a:srgbClr val="A4A3A4"/>
          </p15:clr>
        </p15:guide>
        <p15:guide id="10" orient="horz" pos="3638">
          <p15:clr>
            <a:srgbClr val="A4A3A4"/>
          </p15:clr>
        </p15:guide>
        <p15:guide id="11" orient="horz" pos="523">
          <p15:clr>
            <a:srgbClr val="A4A3A4"/>
          </p15:clr>
        </p15:guide>
        <p15:guide id="12" orient="horz" pos="1386">
          <p15:clr>
            <a:srgbClr val="A4A3A4"/>
          </p15:clr>
        </p15:guide>
        <p15:guide id="13" orient="horz" pos="3793">
          <p15:clr>
            <a:srgbClr val="A4A3A4"/>
          </p15:clr>
        </p15:guide>
        <p15:guide id="14" orient="horz" pos="1564">
          <p15:clr>
            <a:srgbClr val="A4A3A4"/>
          </p15:clr>
        </p15:guide>
        <p15:guide id="15" orient="horz" pos="1732">
          <p15:clr>
            <a:srgbClr val="A4A3A4"/>
          </p15:clr>
        </p15:guide>
        <p15:guide id="16" orient="horz" pos="1909">
          <p15:clr>
            <a:srgbClr val="A4A3A4"/>
          </p15:clr>
        </p15:guide>
        <p15:guide id="17" orient="horz" pos="2427">
          <p15:clr>
            <a:srgbClr val="A4A3A4"/>
          </p15:clr>
        </p15:guide>
        <p15:guide id="18" orient="horz" pos="3465">
          <p15:clr>
            <a:srgbClr val="A4A3A4"/>
          </p15:clr>
        </p15:guide>
        <p15:guide id="19" orient="horz" pos="3297">
          <p15:clr>
            <a:srgbClr val="A4A3A4"/>
          </p15:clr>
        </p15:guide>
        <p15:guide id="20" orient="horz" pos="3120">
          <p15:clr>
            <a:srgbClr val="A4A3A4"/>
          </p15:clr>
        </p15:guide>
        <p15:guide id="21" orient="horz" pos="2952">
          <p15:clr>
            <a:srgbClr val="A4A3A4"/>
          </p15:clr>
        </p15:guide>
        <p15:guide id="22" orient="horz" pos="2779">
          <p15:clr>
            <a:srgbClr val="A4A3A4"/>
          </p15:clr>
        </p15:guide>
        <p15:guide id="23" orient="horz" pos="2601">
          <p15:clr>
            <a:srgbClr val="A4A3A4"/>
          </p15:clr>
        </p15:guide>
        <p15:guide id="24" pos="349">
          <p15:clr>
            <a:srgbClr val="A4A3A4"/>
          </p15:clr>
        </p15:guide>
        <p15:guide id="25" pos="5892">
          <p15:clr>
            <a:srgbClr val="A4A3A4"/>
          </p15:clr>
        </p15:guide>
        <p15:guide id="26" pos="6065">
          <p15:clr>
            <a:srgbClr val="A4A3A4"/>
          </p15:clr>
        </p15:guide>
        <p15:guide id="27" pos="177">
          <p15:clr>
            <a:srgbClr val="A4A3A4"/>
          </p15:clr>
        </p15:guide>
        <p15:guide id="28" pos="3120">
          <p15:clr>
            <a:srgbClr val="A4A3A4"/>
          </p15:clr>
        </p15:guide>
        <p15:guide id="29" pos="1559">
          <p15:clr>
            <a:srgbClr val="A4A3A4"/>
          </p15:clr>
        </p15:guide>
        <p15:guide id="30" pos="4680">
          <p15:clr>
            <a:srgbClr val="A4A3A4"/>
          </p15:clr>
        </p15:guide>
        <p15:guide id="31" pos="5198">
          <p15:clr>
            <a:srgbClr val="A4A3A4"/>
          </p15:clr>
        </p15:guide>
        <p15:guide id="32" pos="5543">
          <p15:clr>
            <a:srgbClr val="A4A3A4"/>
          </p15:clr>
        </p15:guide>
        <p15:guide id="33" pos="5369">
          <p15:clr>
            <a:srgbClr val="A4A3A4"/>
          </p15:clr>
        </p15:guide>
        <p15:guide id="34" pos="5025">
          <p15:clr>
            <a:srgbClr val="A4A3A4"/>
          </p15:clr>
        </p15:guide>
        <p15:guide id="35" pos="4857">
          <p15:clr>
            <a:srgbClr val="A4A3A4"/>
          </p15:clr>
        </p15:guide>
        <p15:guide id="36" pos="2946">
          <p15:clr>
            <a:srgbClr val="A4A3A4"/>
          </p15:clr>
        </p15:guide>
        <p15:guide id="37" pos="3296">
          <p15:clr>
            <a:srgbClr val="A4A3A4"/>
          </p15:clr>
        </p15:guide>
        <p15:guide id="38" pos="4507">
          <p15:clr>
            <a:srgbClr val="A4A3A4"/>
          </p15:clr>
        </p15:guide>
        <p15:guide id="39" pos="4335">
          <p15:clr>
            <a:srgbClr val="A4A3A4"/>
          </p15:clr>
        </p15:guide>
        <p15:guide id="40" pos="4162">
          <p15:clr>
            <a:srgbClr val="A4A3A4"/>
          </p15:clr>
        </p15:guide>
        <p15:guide id="41" pos="3989">
          <p15:clr>
            <a:srgbClr val="A4A3A4"/>
          </p15:clr>
        </p15:guide>
        <p15:guide id="42" pos="3816">
          <p15:clr>
            <a:srgbClr val="A4A3A4"/>
          </p15:clr>
        </p15:guide>
        <p15:guide id="43" pos="3643">
          <p15:clr>
            <a:srgbClr val="A4A3A4"/>
          </p15:clr>
        </p15:guide>
        <p15:guide id="44" pos="3466">
          <p15:clr>
            <a:srgbClr val="A4A3A4"/>
          </p15:clr>
        </p15:guide>
        <p15:guide id="45" pos="2773">
          <p15:clr>
            <a:srgbClr val="A4A3A4"/>
          </p15:clr>
        </p15:guide>
        <p15:guide id="46" pos="2601">
          <p15:clr>
            <a:srgbClr val="A4A3A4"/>
          </p15:clr>
        </p15:guide>
        <p15:guide id="47" pos="2428">
          <p15:clr>
            <a:srgbClr val="A4A3A4"/>
          </p15:clr>
        </p15:guide>
        <p15:guide id="48" pos="2255">
          <p15:clr>
            <a:srgbClr val="A4A3A4"/>
          </p15:clr>
        </p15:guide>
        <p15:guide id="49" pos="2082">
          <p15:clr>
            <a:srgbClr val="A4A3A4"/>
          </p15:clr>
        </p15:guide>
        <p15:guide id="50" pos="1909">
          <p15:clr>
            <a:srgbClr val="A4A3A4"/>
          </p15:clr>
        </p15:guide>
        <p15:guide id="51" pos="1737">
          <p15:clr>
            <a:srgbClr val="A4A3A4"/>
          </p15:clr>
        </p15:guide>
        <p15:guide id="52" pos="1386">
          <p15:clr>
            <a:srgbClr val="A4A3A4"/>
          </p15:clr>
        </p15:guide>
        <p15:guide id="53" pos="1218">
          <p15:clr>
            <a:srgbClr val="A4A3A4"/>
          </p15:clr>
        </p15:guide>
        <p15:guide id="54" pos="1041">
          <p15:clr>
            <a:srgbClr val="A4A3A4"/>
          </p15:clr>
        </p15:guide>
        <p15:guide id="55" pos="873">
          <p15:clr>
            <a:srgbClr val="A4A3A4"/>
          </p15:clr>
        </p15:guide>
        <p15:guide id="56" pos="695">
          <p15:clr>
            <a:srgbClr val="A4A3A4"/>
          </p15:clr>
        </p15:guide>
        <p15:guide id="57" pos="522">
          <p15:clr>
            <a:srgbClr val="A4A3A4"/>
          </p15:clr>
        </p15:guide>
        <p15:guide id="58" pos="57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AD4"/>
    <a:srgbClr val="006598"/>
    <a:srgbClr val="D5DFEB"/>
    <a:srgbClr val="00ADBA"/>
    <a:srgbClr val="04B4CC"/>
    <a:srgbClr val="6E99B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70" y="90"/>
      </p:cViewPr>
      <p:guideLst>
        <p:guide orient="horz" pos="346"/>
        <p:guide orient="horz" pos="695"/>
        <p:guide orient="horz" pos="3990"/>
        <p:guide orient="horz" pos="178"/>
        <p:guide orient="horz" pos="2163"/>
        <p:guide orient="horz" pos="874"/>
        <p:guide orient="horz" pos="1044"/>
        <p:guide orient="horz" pos="4156"/>
        <p:guide orient="horz" pos="1217"/>
        <p:guide orient="horz" pos="3638"/>
        <p:guide orient="horz" pos="523"/>
        <p:guide orient="horz" pos="1386"/>
        <p:guide orient="horz" pos="3793"/>
        <p:guide orient="horz" pos="1564"/>
        <p:guide orient="horz" pos="1732"/>
        <p:guide orient="horz" pos="1909"/>
        <p:guide orient="horz" pos="2427"/>
        <p:guide orient="horz" pos="3465"/>
        <p:guide orient="horz" pos="3297"/>
        <p:guide orient="horz" pos="3120"/>
        <p:guide orient="horz" pos="2952"/>
        <p:guide orient="horz" pos="2779"/>
        <p:guide orient="horz" pos="2601"/>
        <p:guide pos="349"/>
        <p:guide pos="5892"/>
        <p:guide pos="6065"/>
        <p:guide pos="177"/>
        <p:guide pos="3120"/>
        <p:guide pos="1559"/>
        <p:guide pos="4680"/>
        <p:guide pos="5198"/>
        <p:guide pos="5543"/>
        <p:guide pos="5369"/>
        <p:guide pos="5025"/>
        <p:guide pos="4857"/>
        <p:guide pos="2946"/>
        <p:guide pos="3296"/>
        <p:guide pos="4507"/>
        <p:guide pos="4335"/>
        <p:guide pos="4162"/>
        <p:guide pos="3989"/>
        <p:guide pos="3816"/>
        <p:guide pos="3643"/>
        <p:guide pos="3466"/>
        <p:guide pos="2773"/>
        <p:guide pos="2601"/>
        <p:guide pos="2428"/>
        <p:guide pos="2255"/>
        <p:guide pos="2082"/>
        <p:guide pos="1909"/>
        <p:guide pos="1737"/>
        <p:guide pos="1386"/>
        <p:guide pos="1218"/>
        <p:guide pos="1041"/>
        <p:guide pos="873"/>
        <p:guide pos="695"/>
        <p:guide pos="522"/>
        <p:guide pos="57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6F2B380-19AF-478F-94D0-D645C9520ECC}" type="datetimeFigureOut">
              <a:rPr lang="de-AT" smtClean="0"/>
              <a:t>30.10.2017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DBEB161-BDBD-4B15-A099-889DC101160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720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280987" y="3167609"/>
            <a:ext cx="9347201" cy="3430041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272483" y="2487811"/>
            <a:ext cx="4739745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200" b="1" kern="1200" smtClean="0">
                <a:solidFill>
                  <a:schemeClr val="tx1"/>
                </a:solidFill>
                <a:latin typeface="+mj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fld id="{D7B7313D-C697-4E2A-A09B-ACA16E8D2D67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272480" y="135064"/>
            <a:ext cx="5790538" cy="142172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de-DE" sz="4400" b="1" kern="1200" dirty="0" err="1" smtClean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AT" smtClean="0"/>
              <a:t>Thema Headline</a:t>
            </a:r>
            <a:endParaRPr lang="de-AT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272480" y="836712"/>
            <a:ext cx="5795517" cy="1427748"/>
          </a:xfrm>
        </p:spPr>
        <p:txBody>
          <a:bodyPr wrap="square" anchor="t" anchorCtr="0"/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err="1" smtClean="0"/>
              <a:t>Subline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26"/>
          <a:stretch/>
        </p:blipFill>
        <p:spPr>
          <a:xfrm>
            <a:off x="7977188" y="809"/>
            <a:ext cx="1649323" cy="19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schmalem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6607175" y="6179015"/>
            <a:ext cx="276265" cy="27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6881813" y="0"/>
            <a:ext cx="3024187" cy="68580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8"/>
          </p:nvPr>
        </p:nvSpPr>
        <p:spPr>
          <a:xfrm>
            <a:off x="554038" y="1931989"/>
            <a:ext cx="6053137" cy="35687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6BEF146-8A8F-4EB9-824F-C76EE22E39E3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1307690" y="6448251"/>
            <a:ext cx="557575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62148" y="416829"/>
            <a:ext cx="6045027" cy="10679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3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BBB-4D5A-4F85-91B6-B670A2A14B8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9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54039" y="1931988"/>
            <a:ext cx="8799512" cy="35687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459658" y="6447696"/>
            <a:ext cx="820934" cy="365125"/>
          </a:xfrm>
        </p:spPr>
        <p:txBody>
          <a:bodyPr/>
          <a:lstStyle/>
          <a:p>
            <a:fld id="{FE0EA76A-8E6D-4AAC-84C6-39381EC84B52}" type="datetime1">
              <a:rPr lang="de-AT" smtClean="0"/>
              <a:t>30.10.2017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10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JOBS\25_AZ_PP_2010_2014\TESTS_2014\4zu3_RAS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84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0988" y="1931987"/>
            <a:ext cx="9347200" cy="466566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554038" y="3711947"/>
            <a:ext cx="474621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200" b="1" kern="1200" smtClean="0">
                <a:solidFill>
                  <a:schemeClr val="tx1"/>
                </a:solidFill>
                <a:latin typeface="+mj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fld id="{6D8EFFE2-3ABC-4F8E-85B0-3673B93699C0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530614" y="2060848"/>
            <a:ext cx="5790538" cy="142172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de-DE" sz="4400" b="1" kern="1200" dirty="0" err="1" smtClean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AT" smtClean="0"/>
              <a:t>Thema Headline</a:t>
            </a:r>
            <a:endParaRPr lang="de-AT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530613" y="2759297"/>
            <a:ext cx="5778273" cy="1427748"/>
          </a:xfrm>
        </p:spPr>
        <p:txBody>
          <a:bodyPr wrap="square" anchor="t" anchorCtr="0"/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err="1" smtClean="0"/>
              <a:t>Subline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26"/>
          <a:stretch/>
        </p:blipFill>
        <p:spPr>
          <a:xfrm>
            <a:off x="7977188" y="809"/>
            <a:ext cx="1649323" cy="19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13255" y="1780119"/>
            <a:ext cx="9482931" cy="4817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554038" y="3861048"/>
            <a:ext cx="4712098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200" b="1" kern="1200" smtClean="0">
                <a:solidFill>
                  <a:schemeClr val="tx1"/>
                </a:solidFill>
                <a:latin typeface="+mj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fld id="{22655536-B2B6-4E3E-A800-D4F532ED4CEC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526389" y="2006044"/>
            <a:ext cx="7018899" cy="142172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de-DE" sz="5400" b="1" kern="1200" dirty="0" err="1" smtClean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AT" smtClean="0"/>
              <a:t>Thema Headline</a:t>
            </a:r>
            <a:endParaRPr lang="de-AT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526389" y="2937353"/>
            <a:ext cx="7004032" cy="1427751"/>
          </a:xfrm>
        </p:spPr>
        <p:txBody>
          <a:bodyPr wrap="square" anchor="t" anchorCtr="0"/>
          <a:lstStyle>
            <a:lvl1pPr>
              <a:lnSpc>
                <a:spcPts val="4400"/>
              </a:lnSpc>
              <a:defRPr sz="54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 err="1" smtClean="0"/>
              <a:t>Subline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26"/>
          <a:stretch/>
        </p:blipFill>
        <p:spPr>
          <a:xfrm>
            <a:off x="7977188" y="809"/>
            <a:ext cx="1649323" cy="19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554038" y="1931989"/>
            <a:ext cx="8245475" cy="3568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5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C6DA1A-B2CF-4621-8425-8B4DABCFAA6C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5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554038" y="1931989"/>
            <a:ext cx="8245475" cy="3568700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0" indent="0">
              <a:buNone/>
              <a:defRPr sz="40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2pPr>
            <a:lvl3pPr marL="0" indent="0">
              <a:buNone/>
              <a:defRPr sz="36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3pPr>
            <a:lvl4pPr marL="0" indent="0">
              <a:buNone/>
              <a:defRPr sz="32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D3EE11-A2D2-4E72-802A-33F7FFDC17B7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4953000" y="1931988"/>
            <a:ext cx="3846512" cy="35687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 sz="12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 sz="28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554038" y="1931988"/>
            <a:ext cx="4110930" cy="35687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9A4FA7D-E0F0-440C-A5DC-177E777571A5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2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554038" y="1931989"/>
            <a:ext cx="4122737" cy="3568700"/>
          </a:xfrm>
        </p:spPr>
        <p:txBody>
          <a:bodyPr rIns="72000"/>
          <a:lstStyle>
            <a:lvl1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953000" y="1931988"/>
            <a:ext cx="4122000" cy="3568701"/>
          </a:xfrm>
        </p:spPr>
        <p:txBody>
          <a:bodyPr rIns="72000"/>
          <a:lstStyle>
            <a:lvl1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2C57DB-9847-4904-9293-C86DB15F664A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3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FREI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22"/>
          </p:nvPr>
        </p:nvSpPr>
        <p:spPr>
          <a:xfrm>
            <a:off x="4953000" y="1931989"/>
            <a:ext cx="4137025" cy="35687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1"/>
          </p:nvPr>
        </p:nvSpPr>
        <p:spPr>
          <a:xfrm>
            <a:off x="554038" y="1931989"/>
            <a:ext cx="4122737" cy="3568700"/>
          </a:xfrm>
        </p:spPr>
        <p:txBody>
          <a:bodyPr rIns="72000"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B44DEE0-C48B-4009-AB2C-C3C6B0001989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>
          <a:xfrm>
            <a:off x="1307690" y="6448251"/>
            <a:ext cx="72457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8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4953001" y="0"/>
            <a:ext cx="49530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554038" y="1931989"/>
            <a:ext cx="4122737" cy="35687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676775" y="6179015"/>
            <a:ext cx="276225" cy="27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C74EE71-2FE9-427F-91C5-0207BF6ABD0A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1307690" y="6448251"/>
            <a:ext cx="364531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mtClean="0">
                <a:ea typeface="ＭＳ Ｐゴシック" charset="-128"/>
              </a:rPr>
              <a:t>Thema Headline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62148" y="416829"/>
            <a:ext cx="4114627" cy="10679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4037" y="1931989"/>
            <a:ext cx="8245475" cy="3568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Ebene 1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  <a:p>
            <a:pPr lvl="4"/>
            <a:r>
              <a:rPr lang="de-DE" dirty="0" smtClean="0"/>
              <a:t>Ebene 5</a:t>
            </a:r>
          </a:p>
          <a:p>
            <a:pPr lvl="5"/>
            <a:r>
              <a:rPr lang="de-DE" dirty="0" smtClean="0"/>
              <a:t>Ebene 6</a:t>
            </a:r>
          </a:p>
          <a:p>
            <a:pPr lvl="6"/>
            <a:r>
              <a:rPr lang="de-DE" dirty="0" smtClean="0"/>
              <a:t>Ebene 7</a:t>
            </a:r>
          </a:p>
          <a:p>
            <a:pPr lvl="7"/>
            <a:r>
              <a:rPr lang="de-DE" dirty="0" smtClean="0"/>
              <a:t>Ebene 8</a:t>
            </a:r>
          </a:p>
          <a:p>
            <a:pPr lvl="8"/>
            <a:r>
              <a:rPr lang="de-DE" dirty="0" smtClean="0"/>
              <a:t>Ebene 9</a:t>
            </a:r>
          </a:p>
          <a:p>
            <a:pPr lvl="0"/>
            <a:endParaRPr lang="de-DE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2148" y="416829"/>
            <a:ext cx="7697523" cy="10679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37959" y="6448251"/>
            <a:ext cx="100180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1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de-DE" dirty="0">
              <a:ea typeface="ＭＳ Ｐゴシック" charset="-12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561658" y="6332180"/>
            <a:ext cx="87995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9658" y="6447696"/>
            <a:ext cx="8209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de-DE" sz="800" b="1" kern="1200" smtClean="0">
                <a:solidFill>
                  <a:schemeClr val="tx1"/>
                </a:solidFill>
                <a:latin typeface="+mj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fld id="{10AD0AB0-D44A-4098-8CFA-20AB6CC2AD37}" type="datetime1">
              <a:rPr lang="de-AT" smtClean="0"/>
              <a:t>30.10.2017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380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62" r:id="rId4"/>
    <p:sldLayoutId id="2147483679" r:id="rId5"/>
    <p:sldLayoutId id="2147483678" r:id="rId6"/>
    <p:sldLayoutId id="2147483663" r:id="rId7"/>
    <p:sldLayoutId id="2147483665" r:id="rId8"/>
    <p:sldLayoutId id="2147483666" r:id="rId9"/>
    <p:sldLayoutId id="2147483667" r:id="rId10"/>
    <p:sldLayoutId id="2147483670" r:id="rId11"/>
    <p:sldLayoutId id="2147483671" r:id="rId12"/>
    <p:sldLayoutId id="2147483672" r:id="rId13"/>
    <p:sldLayoutId id="2147483673" r:id="rId14"/>
    <p:sldLayoutId id="2147483677" r:id="rId15"/>
    <p:sldLayoutId id="2147483680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182563" marR="0" indent="-1825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350838" indent="-168275" algn="l" defTabSz="914400" rtl="0" eaLnBrk="1" latinLnBrk="0" hangingPunct="1"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2pPr>
      <a:lvl3pPr marL="487363" indent="-128588" algn="l" defTabSz="914400" rtl="0" eaLnBrk="1" latinLnBrk="0" hangingPunct="1"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◦"/>
        <a:defRPr sz="12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3pPr>
      <a:lvl4pPr marL="625475" indent="-130175" algn="l" defTabSz="914400" rtl="0" eaLnBrk="1" latinLnBrk="0" hangingPunct="1">
        <a:spcBef>
          <a:spcPts val="0"/>
        </a:spcBef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4pPr>
      <a:lvl5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800" b="1" i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5pPr>
      <a:lvl6pPr marL="0" indent="0" algn="l" defTabSz="914400" rtl="0" eaLnBrk="1" latinLnBrk="0" hangingPunct="1">
        <a:spcBef>
          <a:spcPts val="0"/>
        </a:spcBef>
        <a:buFont typeface="Symbol" pitchFamily="18" charset="2"/>
        <a:buNone/>
        <a:defRPr sz="24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6pPr>
      <a:lvl7pPr marL="0" indent="0" algn="l" defTabSz="914400" rtl="0" eaLnBrk="1" latinLnBrk="0" hangingPunct="1">
        <a:spcBef>
          <a:spcPts val="0"/>
        </a:spcBef>
        <a:buClr>
          <a:schemeClr val="accent6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7pPr>
      <a:lvl8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2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ved=0ahUKEwiwv7Csz4rQAhVNziYKHcKnCJoQjRwIBw&amp;url=http://www.medicinemantechnologies.com/&amp;psig=AFQjCNEZtZE_mOaAftbyaAGUCshxUkLdzw&amp;ust=147819464770878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-sc.gc.ca/dhp-mps/marihuana/index-eng.php" TargetMode="External"/><Relationship Id="rId2" Type="http://schemas.openxmlformats.org/officeDocument/2006/relationships/hyperlink" Target="http://laws.justice.gc.ca/eng/acts/C-38.8/page-13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YktHQvv_WAhVG4YMKHcJfBEYQjRwIBw&amp;url=https://www.theweedblog.com/how-to-get-rid-of-thrips-on-your-marijuana-plants/&amp;psig=AOvVaw3F-Vvswnylsm4_Zws-eNlr&amp;ust=150859879828371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838200"/>
            <a:ext cx="7018899" cy="1421728"/>
          </a:xfrm>
        </p:spPr>
        <p:txBody>
          <a:bodyPr/>
          <a:lstStyle/>
          <a:p>
            <a:r>
              <a:rPr lang="de-AT" sz="3200" dirty="0" smtClean="0"/>
              <a:t>ASHRAE Meeting London, Ontario</a:t>
            </a:r>
          </a:p>
          <a:p>
            <a:r>
              <a:rPr lang="de-AT" sz="3200" dirty="0" smtClean="0">
                <a:solidFill>
                  <a:schemeClr val="accent6"/>
                </a:solidFill>
              </a:rPr>
              <a:t>Enviormental Controls for Indoor Cannabis Cultivation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388" y="2937353"/>
            <a:ext cx="7322211" cy="644047"/>
          </a:xfrm>
        </p:spPr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1027" name="Picture 3" descr="C:\Users\dmeadows\AppData\Local\Microsoft\Windows\Temporary Internet Files\Content.Outlook\Y4RE97L5\building 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599"/>
            <a:ext cx="8686800" cy="289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10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067990"/>
            <a:ext cx="8153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Mother room			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smtClean="0">
                <a:cs typeface="Calibri" panose="020F0502020204030204" pitchFamily="34" charset="0"/>
              </a:rPr>
              <a:t>23.9°C (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75°F)  40%RH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Clone room			 26.7°C (80°F)  75%RH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Veg room			 23.9°C (75°F)   50%RH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Flower room			 22.2°C (72°F)   55%RH	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Curing room	                           23.9°C (75°F)   35%RH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63 days clone to harvest 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Cannabis Cycle with Room Typical Requirements  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11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319117"/>
            <a:ext cx="8153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Mother room			23.9°C (75°F)  40%RH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Mother Room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:\Users\dmeadows\Desktop\canada presentation\mother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727992" cy="37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12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4102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Clone room			26.7°C  (80°F)   75%RH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Clone Room, The Nursery 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dmeadows\Desktop\canada presentation\clone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13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334001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Vegetative room		23.9°C (75°F)   50%RH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Vegetative Room, Veg Room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C:\Users\dmeadows\Desktop\canada presentation\vegitative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47738"/>
            <a:ext cx="584835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0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14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Flowering room		22.2°C (72°F)   55%RH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Flowering  Room, Bloom Room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C:\Users\dmeadows\Desktop\canada presentation\flowering 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39965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15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8458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Curing  room	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 23.9</a:t>
            </a:r>
            <a:r>
              <a:rPr lang="en-US" sz="2000" dirty="0" smtClean="0">
                <a:cs typeface="Calibri" panose="020F0502020204030204" pitchFamily="34" charset="0"/>
              </a:rPr>
              <a:t>°C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 (75°F)   35%RH  Dew Point 7.5°C (45.5°F)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Drying  Room, Curing Room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C:\Users\dmeadows\Desktop\canada presentation\drying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" y="1447800"/>
            <a:ext cx="84582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16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Types of Systems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166842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smtClean="0">
                <a:cs typeface="Calibri" panose="020F0502020204030204" pitchFamily="34" charset="0"/>
              </a:rPr>
              <a:t>Direct Expansion </a:t>
            </a:r>
            <a:endParaRPr lang="en-US" dirty="0"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Chilled Water</a:t>
            </a: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Desiccant dehumidification </a:t>
            </a: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Ultrasonic or steam canister humidification</a:t>
            </a:r>
            <a:endParaRPr lang="en-US" dirty="0"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Requires tight control of conditions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Co</a:t>
            </a:r>
            <a:r>
              <a:rPr lang="en-US" baseline="30000" dirty="0" smtClean="0">
                <a:cs typeface="Calibri" panose="020F0502020204030204" pitchFamily="34" charset="0"/>
              </a:rPr>
              <a:t>2</a:t>
            </a:r>
            <a:r>
              <a:rPr lang="en-US" dirty="0" smtClean="0">
                <a:cs typeface="Calibri" panose="020F0502020204030204" pitchFamily="34" charset="0"/>
              </a:rPr>
              <a:t>  control system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Air scrubbers 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Combinations of multiple types of units 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17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 Custom Medical Cannabis Features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148" y="1524000"/>
            <a:ext cx="6705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Enhanced dehumidification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	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194" name="Picture 2" descr="C:\Users\dmeadows\AppData\Local\Microsoft\Windows\Temporary Internet Files\Content.Outlook\Y4RE97L5\STULZ CyberONE Mission Critical 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94213"/>
            <a:ext cx="3143250" cy="51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18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Custom Medical Cannabis Features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148" y="1524000"/>
            <a:ext cx="6705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Ultraviolet lighting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	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194" name="Picture 2" descr="C:\Users\dmeadows\AppData\Local\Microsoft\Windows\Temporary Internet Files\Content.Outlook\Y4RE97L5\STULZ CyberONE Mission Critical 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94213"/>
            <a:ext cx="3143250" cy="51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19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Custom Medical Cannabis Features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148" y="1524000"/>
            <a:ext cx="6705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cs typeface="Calibri" panose="020F0502020204030204" pitchFamily="34" charset="0"/>
              </a:rPr>
              <a:t>CO</a:t>
            </a:r>
            <a:r>
              <a:rPr lang="en-US" sz="2000" baseline="30000" dirty="0">
                <a:cs typeface="Calibri" panose="020F0502020204030204" pitchFamily="34" charset="0"/>
              </a:rPr>
              <a:t>2 </a:t>
            </a:r>
            <a:r>
              <a:rPr lang="en-US" sz="2000" baseline="30000" dirty="0" smtClean="0"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monitoring, Control,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   and alarms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	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194" name="Picture 2" descr="C:\Users\dmeadows\AppData\Local\Microsoft\Windows\Temporary Internet Files\Content.Outlook\Y4RE97L5\STULZ CyberONE Mission Critical 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94213"/>
            <a:ext cx="3143250" cy="51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153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Currently 29 states, 3 indigenous nations, and the District of Columbia have legalized medical cannabis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Currently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8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states have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legalized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recreational cannabis </a:t>
            </a: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Federally all is still illegal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What Has Been Happening to the South</a:t>
            </a:r>
            <a:endParaRPr lang="en-US" dirty="0"/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dmeadows\Desktop\canada presentation\US map 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90207"/>
            <a:ext cx="4982409" cy="25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3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20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What Information Does a Engineer Need?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904875"/>
            <a:ext cx="52673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21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Vapor Pressure Deficit 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vapor pressure defic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1"/>
            <a:ext cx="7315200" cy="34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5257800"/>
            <a:ext cx="4953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Stay in the green zone for healthy plants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 smtClean="0"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900" dirty="0" smtClean="0">
                <a:cs typeface="Calibri" panose="020F0502020204030204" pitchFamily="34" charset="0"/>
              </a:rPr>
              <a:t>*Chart courtesy of Big Buds Newsletter </a:t>
            </a:r>
            <a:endParaRPr lang="en-US" sz="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22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What Does a Typical </a:t>
            </a:r>
            <a:r>
              <a:rPr lang="en-US" dirty="0"/>
              <a:t>G</a:t>
            </a:r>
            <a:r>
              <a:rPr lang="en-US" dirty="0" smtClean="0"/>
              <a:t>row </a:t>
            </a:r>
            <a:r>
              <a:rPr lang="en-US" dirty="0"/>
              <a:t>S</a:t>
            </a:r>
            <a:r>
              <a:rPr lang="en-US" dirty="0" smtClean="0"/>
              <a:t>ite Look </a:t>
            </a:r>
            <a:r>
              <a:rPr lang="en-US" dirty="0"/>
              <a:t>L</a:t>
            </a:r>
            <a:r>
              <a:rPr lang="en-US" dirty="0" smtClean="0"/>
              <a:t>ike?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medicine man technolog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376612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meadows\Desktop\Rep training 2016\rsz_11_mm_south_corridor_from_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1941"/>
            <a:ext cx="4714414" cy="3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3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48" y="990600"/>
            <a:ext cx="8153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Cannabis (marijuana) remains a </a:t>
            </a:r>
            <a:r>
              <a:rPr lang="en-US" sz="20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  <a:hlinkClick r:id="rId2"/>
              </a:rPr>
              <a:t>Schedule II drug under the </a:t>
            </a:r>
            <a:r>
              <a:rPr lang="en-US" sz="2000" dirty="0">
                <a:latin typeface="+mj-lt"/>
                <a:cs typeface="Calibri" panose="020F0502020204030204" pitchFamily="34" charset="0"/>
                <a:hlinkClick r:id="rId2"/>
              </a:rPr>
              <a:t>Controlled Drug and Substances Act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, and, unless otherwise regulated for production and distribution for </a:t>
            </a:r>
            <a:r>
              <a:rPr lang="en-US" sz="2000" dirty="0">
                <a:latin typeface="+mj-lt"/>
                <a:cs typeface="Calibri" panose="020F0502020204030204" pitchFamily="34" charset="0"/>
                <a:hlinkClick r:id="rId3"/>
              </a:rPr>
              <a:t>medical purposes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, is subject to offences under that Act.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Possessing and selling cannabis for non-medical purposes is still illegal everywhere in Canada.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Current Legal Status in Canada  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dmeadows\Desktop\canada presentation\medic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9" y="3276600"/>
            <a:ext cx="2828631" cy="24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meadows\Desktop\canada presentation\medical 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4" y="5740844"/>
            <a:ext cx="2618947" cy="4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4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48" y="990600"/>
            <a:ext cx="8153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/>
              <a:t>The final wording was still under </a:t>
            </a:r>
            <a:r>
              <a:rPr lang="en-US" sz="2000" dirty="0" smtClean="0"/>
              <a:t>discussion </a:t>
            </a:r>
            <a:r>
              <a:rPr lang="en-US" sz="2000" dirty="0"/>
              <a:t>but a </a:t>
            </a:r>
            <a:r>
              <a:rPr lang="en-US" sz="2000" dirty="0" smtClean="0"/>
              <a:t>“likely”  </a:t>
            </a:r>
            <a:r>
              <a:rPr lang="en-US" sz="2000" dirty="0"/>
              <a:t>date for the official effect of the legislation </a:t>
            </a:r>
            <a:r>
              <a:rPr lang="en-US" sz="2000" dirty="0" smtClean="0"/>
              <a:t>has been </a:t>
            </a:r>
            <a:r>
              <a:rPr lang="en-US" sz="2000" dirty="0"/>
              <a:t>widely publicized as 1 July 2018. The provinces will have the power to determine the method of distribution and </a:t>
            </a:r>
            <a:r>
              <a:rPr lang="en-US" sz="2000" dirty="0" smtClean="0"/>
              <a:t>sale.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Pending Legal Status in Canada (Recreational) 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dmeadows\Desktop\canada presentation\recreat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58852"/>
            <a:ext cx="3401746" cy="29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meadows\Desktop\canada presentation\recreational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5486400"/>
            <a:ext cx="323849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39" y="411427"/>
            <a:ext cx="4500156" cy="6061067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562149" y="416829"/>
            <a:ext cx="7438852" cy="497571"/>
          </a:xfrm>
          <a:prstGeom prst="rect">
            <a:avLst/>
          </a:prstGeom>
        </p:spPr>
        <p:txBody>
          <a:bodyPr lIns="91429" tIns="45715" rIns="91429" bIns="45715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Marijuana Legalization Status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04189"/>
            <a:ext cx="156017" cy="192021"/>
          </a:xfrm>
          <a:prstGeom prst="rect">
            <a:avLst/>
          </a:prstGeom>
          <a:solidFill>
            <a:srgbClr val="0A8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083" y="4366051"/>
            <a:ext cx="156017" cy="192021"/>
          </a:xfrm>
          <a:prstGeom prst="rect">
            <a:avLst/>
          </a:prstGeom>
          <a:solidFill>
            <a:srgbClr val="61B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951214"/>
            <a:ext cx="156017" cy="19202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5210" y="3793172"/>
            <a:ext cx="3140547" cy="38533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dirty="0" smtClean="0"/>
              <a:t>Medical Marijuana Legalized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210" y="4354456"/>
            <a:ext cx="5051326" cy="38533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dirty="0" smtClean="0"/>
              <a:t>Marijuana Legalized for Medical &amp; Recreational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3899" y="4939619"/>
            <a:ext cx="3294435" cy="38533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dirty="0" smtClean="0"/>
              <a:t>No Laws Legalizing Marijuana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6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A Very Different Industry With Unique Challenges 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148" y="1295400"/>
            <a:ext cx="8153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Lack of experience within the engineering community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Lack of HVAC experience in the operator community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Lack of consensus within the grower community   </a:t>
            </a: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Latent cooling , latent cooling, and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l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atent cooling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1266" name="Picture 2" descr="C:\Users\dmeadows\Desktop\canada presentation\du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30477"/>
            <a:ext cx="3072399" cy="25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7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23" y="1447800"/>
            <a:ext cx="914399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We have supplied equipment to multiple grow facilities over the last 4 years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Sought out experts to educated myself  so I can assist engineers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Initially modified 5 ton data </a:t>
            </a:r>
            <a:r>
              <a:rPr lang="en-US" sz="2000" smtClean="0">
                <a:latin typeface="+mj-lt"/>
                <a:cs typeface="Calibri" panose="020F0502020204030204" pitchFamily="34" charset="0"/>
              </a:rPr>
              <a:t>center CRAC units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to better suit the grow space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Partnered with an industry leader (MMT)</a:t>
            </a: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We are now modifying larger units to meet the needs of a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  changing industry (Dual circuit, up to 30 tons) , the rooms are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    getting larger  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Mostly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dirt farming, </a:t>
            </a:r>
            <a:r>
              <a:rPr lang="en-US" sz="2000" dirty="0" err="1">
                <a:latin typeface="+mj-lt"/>
                <a:cs typeface="Calibri" panose="020F0502020204030204" pitchFamily="34" charset="0"/>
              </a:rPr>
              <a:t>areoponics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 and hydroponics are out there as well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Greenhouses seem to add additional 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challenges  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	</a:t>
            </a: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My Personal Experience So Far, a Very Steep and Confusing 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C</a:t>
            </a:r>
            <a:r>
              <a:rPr lang="en-US" dirty="0" smtClean="0"/>
              <a:t>urve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8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A Growers Biggest concerns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5325" y="1285875"/>
            <a:ext cx="8153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Thermally stressed plants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White mold or Mildew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Pests</a:t>
            </a: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Cross contamination between strains or rooms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Economic impact of the loss of a room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Continuation of a strain 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42" name="Picture 2" descr="C:\Users\dmeadows\Desktop\canada presentation\Powdery-mildew-on-marijuana-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29DD-FE15-44AD-8DD3-D79E19ABF504}" type="datetime1">
              <a:rPr lang="de-AT" smtClean="0"/>
              <a:t>30.10.2017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E9755618-7FF3-4234-A610-D927311D29BD}" type="slidenum">
              <a:rPr lang="de-DE" smtClean="0">
                <a:ea typeface="ＭＳ Ｐゴシック" charset="-128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9</a:t>
            </a:fld>
            <a:endParaRPr lang="de-DE" dirty="0">
              <a:ea typeface="ＭＳ Ｐゴシック" charset="-128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2148" y="416829"/>
            <a:ext cx="7697523" cy="8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To Understand the Environmental </a:t>
            </a:r>
            <a:r>
              <a:rPr lang="en-US" dirty="0"/>
              <a:t>R</a:t>
            </a:r>
            <a:r>
              <a:rPr lang="en-US" dirty="0" smtClean="0"/>
              <a:t>equirements You Must Understand the Plant</a:t>
            </a:r>
          </a:p>
        </p:txBody>
      </p:sp>
      <p:sp>
        <p:nvSpPr>
          <p:cNvPr id="5" name="AutoShape 2" descr="Image result for department of energ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148" y="1295399"/>
            <a:ext cx="6858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Life cycle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Transpiration rates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Impact of elevated levels of CO</a:t>
            </a:r>
            <a:r>
              <a:rPr lang="en-US" sz="2000" baseline="30000" dirty="0" smtClean="0">
                <a:latin typeface="+mj-lt"/>
                <a:cs typeface="Calibri" panose="020F0502020204030204" pitchFamily="34" charset="0"/>
              </a:rPr>
              <a:t>2  </a:t>
            </a: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Lighting needs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182563" indent="-18256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099" name="Picture 3" descr="C:\Users\dmeadows\Desktop\canada presentation\cannabis-par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399"/>
            <a:ext cx="3818582" cy="48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LZ_PPT_Vorlage_4zu3">
  <a:themeElements>
    <a:clrScheme name="STULZ2015">
      <a:dk1>
        <a:srgbClr val="575756"/>
      </a:dk1>
      <a:lt1>
        <a:sysClr val="window" lastClr="FFFFFF"/>
      </a:lt1>
      <a:dk2>
        <a:srgbClr val="000000"/>
      </a:dk2>
      <a:lt2>
        <a:srgbClr val="F8F8F8"/>
      </a:lt2>
      <a:accent1>
        <a:srgbClr val="E30613"/>
      </a:accent1>
      <a:accent2>
        <a:srgbClr val="575756"/>
      </a:accent2>
      <a:accent3>
        <a:srgbClr val="7D7E7D"/>
      </a:accent3>
      <a:accent4>
        <a:srgbClr val="A1A1A1"/>
      </a:accent4>
      <a:accent5>
        <a:srgbClr val="E1E1E1"/>
      </a:accent5>
      <a:accent6>
        <a:srgbClr val="000000"/>
      </a:accent6>
      <a:hlink>
        <a:srgbClr val="EF1B27"/>
      </a:hlink>
      <a:folHlink>
        <a:srgbClr val="575756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LZ2015">
    <a:dk1>
      <a:srgbClr val="575756"/>
    </a:dk1>
    <a:lt1>
      <a:sysClr val="window" lastClr="FFFFFF"/>
    </a:lt1>
    <a:dk2>
      <a:srgbClr val="000000"/>
    </a:dk2>
    <a:lt2>
      <a:srgbClr val="F8F8F8"/>
    </a:lt2>
    <a:accent1>
      <a:srgbClr val="E30613"/>
    </a:accent1>
    <a:accent2>
      <a:srgbClr val="575756"/>
    </a:accent2>
    <a:accent3>
      <a:srgbClr val="7D7E7D"/>
    </a:accent3>
    <a:accent4>
      <a:srgbClr val="A1A1A1"/>
    </a:accent4>
    <a:accent5>
      <a:srgbClr val="E1E1E1"/>
    </a:accent5>
    <a:accent6>
      <a:srgbClr val="000000"/>
    </a:accent6>
    <a:hlink>
      <a:srgbClr val="EF1B27"/>
    </a:hlink>
    <a:folHlink>
      <a:srgbClr val="57575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Office PowerPoint</Application>
  <PresentationFormat>A4 Paper (210x297 mm)</PresentationFormat>
  <Paragraphs>308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Wingdings</vt:lpstr>
      <vt:lpstr>STULZ_PPT_Vorlage_4zu3</vt:lpstr>
      <vt:lpstr>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2016-04-12T13:37:20Z</dcterms:created>
  <dcterms:modified xsi:type="dcterms:W3CDTF">2017-10-30T23:45:42Z</dcterms:modified>
</cp:coreProperties>
</file>